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1"/>
    <p:restoredTop sz="94610"/>
  </p:normalViewPr>
  <p:slideViewPr>
    <p:cSldViewPr snapToGrid="0" snapToObjects="1">
      <p:cViewPr varScale="1">
        <p:scale>
          <a:sx n="118" d="100"/>
          <a:sy n="118" d="100"/>
        </p:scale>
        <p:origin x="48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9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CFFE6-552D-6075-DEE8-BFCA2870C4F0}"/>
              </a:ext>
            </a:extLst>
          </p:cNvPr>
          <p:cNvPicPr>
            <a:picLocks noChangeAspect="1"/>
          </p:cNvPicPr>
          <p:nvPr/>
        </p:nvPicPr>
        <p:blipFill>
          <a:blip r:embed="rId2"/>
          <a:stretch>
            <a:fillRect/>
          </a:stretch>
        </p:blipFill>
        <p:spPr>
          <a:xfrm>
            <a:off x="-14847" y="1446663"/>
            <a:ext cx="14660096" cy="5336274"/>
          </a:xfrm>
          <a:prstGeom prst="rect">
            <a:avLst/>
          </a:prstGeom>
        </p:spPr>
      </p:pic>
    </p:spTree>
    <p:extLst>
      <p:ext uri="{BB962C8B-B14F-4D97-AF65-F5344CB8AC3E}">
        <p14:creationId xmlns:p14="http://schemas.microsoft.com/office/powerpoint/2010/main" val="237704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8759"/>
            <a:ext cx="14630400" cy="8229600"/>
          </a:xfrm>
          <a:prstGeom prst="rect">
            <a:avLst/>
          </a:prstGeom>
          <a:solidFill>
            <a:srgbClr val="FBFCFE"/>
          </a:solidFill>
          <a:ln/>
        </p:spPr>
      </p:sp>
      <p:sp>
        <p:nvSpPr>
          <p:cNvPr id="5"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Kết luận</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Bing Enterprise là một giải pháp tìm kiếm phân loại hàng đầu dành cho doanh nghiệp, cung cấp tính năng mạnh mẽ, lợi ích, và khả năng tùy chỉnh. Microsoft Copilot tăng cường tính năng tìm kiếm thông qua gợi ý tìm kiếm thông minh và hiệu quả.</a:t>
            </a:r>
            <a:endParaRPr lang="en-US" sz="1750" dirty="0"/>
          </a:p>
        </p:txBody>
      </p:sp>
      <p:pic>
        <p:nvPicPr>
          <p:cNvPr id="13" name="Picture 12">
            <a:extLst>
              <a:ext uri="{FF2B5EF4-FFF2-40B4-BE49-F238E27FC236}">
                <a16:creationId xmlns:a16="http://schemas.microsoft.com/office/drawing/2014/main" id="{124A960A-5057-9BB9-4CE2-135FCDAB0F90}"/>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Layer>
                </a14:imgProps>
              </a:ext>
            </a:extLst>
          </a:blip>
          <a:srcRect l="12203" r="49960"/>
          <a:stretch/>
        </p:blipFill>
        <p:spPr>
          <a:xfrm>
            <a:off x="0" y="-8759"/>
            <a:ext cx="4691743" cy="8238360"/>
          </a:xfrm>
          <a:prstGeom prst="rect">
            <a:avLst/>
          </a:prstGeom>
        </p:spPr>
      </p:pic>
      <p:pic>
        <p:nvPicPr>
          <p:cNvPr id="15" name="Picture 14">
            <a:extLst>
              <a:ext uri="{FF2B5EF4-FFF2-40B4-BE49-F238E27FC236}">
                <a16:creationId xmlns:a16="http://schemas.microsoft.com/office/drawing/2014/main" id="{B8E836E6-59F8-25C9-77FF-19E89A15B30A}"/>
              </a:ext>
            </a:extLst>
          </p:cNvPr>
          <p:cNvPicPr>
            <a:picLocks noChangeAspect="1"/>
          </p:cNvPicPr>
          <p:nvPr/>
        </p:nvPicPr>
        <p:blipFill>
          <a:blip r:embed="rId5"/>
          <a:stretch>
            <a:fillRect/>
          </a:stretch>
        </p:blipFill>
        <p:spPr>
          <a:xfrm>
            <a:off x="88069" y="6018832"/>
            <a:ext cx="4515603" cy="2537339"/>
          </a:xfrm>
          <a:prstGeom prst="rect">
            <a:avLst/>
          </a:prstGeom>
        </p:spPr>
      </p:pic>
      <p:pic>
        <p:nvPicPr>
          <p:cNvPr id="17" name="Picture 16">
            <a:extLst>
              <a:ext uri="{FF2B5EF4-FFF2-40B4-BE49-F238E27FC236}">
                <a16:creationId xmlns:a16="http://schemas.microsoft.com/office/drawing/2014/main" id="{55ADD7F2-09ED-B39A-822A-DC7F0BCF4C5F}"/>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FilmGrain/>
                    </a14:imgEffect>
                  </a14:imgLayer>
                </a14:imgProps>
              </a:ext>
            </a:extLst>
          </a:blip>
          <a:srcRect l="6185" t="26509" r="57259" b="24396"/>
          <a:stretch/>
        </p:blipFill>
        <p:spPr>
          <a:xfrm>
            <a:off x="-97970" y="-100098"/>
            <a:ext cx="1535494" cy="1373727"/>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p:cNvPicPr>
            <a:picLocks noChangeAspect="1"/>
          </p:cNvPicPr>
          <p:nvPr/>
        </p:nvPicPr>
        <p:blipFill rotWithShape="1">
          <a:blip r:embed="rId3"/>
          <a:srcRect r="18612"/>
          <a:stretch/>
        </p:blipFill>
        <p:spPr>
          <a:xfrm>
            <a:off x="7618529" y="0"/>
            <a:ext cx="7413170" cy="8229600"/>
          </a:xfrm>
          <a:prstGeom prst="rect">
            <a:avLst/>
          </a:prstGeom>
        </p:spPr>
      </p:pic>
      <p:sp>
        <p:nvSpPr>
          <p:cNvPr id="5" name="Text 2"/>
          <p:cNvSpPr/>
          <p:nvPr/>
        </p:nvSpPr>
        <p:spPr>
          <a:xfrm>
            <a:off x="833199" y="2262426"/>
            <a:ext cx="7477601" cy="1666399"/>
          </a:xfrm>
          <a:prstGeom prst="rect">
            <a:avLst/>
          </a:prstGeom>
          <a:noFill/>
          <a:ln/>
        </p:spPr>
        <p:txBody>
          <a:bodyPr wrap="square" rtlCol="0" anchor="t"/>
          <a:lstStyle/>
          <a:p>
            <a:pPr marL="0" indent="0">
              <a:lnSpc>
                <a:spcPts val="6561"/>
              </a:lnSpc>
              <a:buNone/>
            </a:pPr>
            <a:r>
              <a:rPr lang="en-US" sz="5249" dirty="0">
                <a:solidFill>
                  <a:srgbClr val="476FD6"/>
                </a:solidFill>
                <a:latin typeface="Roboto Slab" pitchFamily="34" charset="0"/>
                <a:ea typeface="Roboto Slab" pitchFamily="34" charset="-122"/>
                <a:cs typeface="Roboto Slab" pitchFamily="34" charset="-120"/>
              </a:rPr>
              <a:t>Giới thiệu về Bing Enterprise</a:t>
            </a:r>
            <a:endParaRPr lang="en-US" sz="5249" dirty="0"/>
          </a:p>
        </p:txBody>
      </p:sp>
      <p:sp>
        <p:nvSpPr>
          <p:cNvPr id="6" name="Text 3"/>
          <p:cNvSpPr/>
          <p:nvPr/>
        </p:nvSpPr>
        <p:spPr>
          <a:xfrm>
            <a:off x="833200" y="4262080"/>
            <a:ext cx="6656172"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là một giải pháp tìm kiếm phân loại hàng đầu đã được thiết kế đặc biệt cho doanh nghiệp. Bài thuyết trình này sẽ khám phá các tính năng, lợi ích, và ứng dụng của Bing Enterprise.</a:t>
            </a:r>
            <a:endParaRPr lang="en-US" sz="1750" dirty="0"/>
          </a:p>
        </p:txBody>
      </p:sp>
      <p:sp>
        <p:nvSpPr>
          <p:cNvPr id="7" name="Shape 4"/>
          <p:cNvSpPr/>
          <p:nvPr/>
        </p:nvSpPr>
        <p:spPr>
          <a:xfrm>
            <a:off x="833199" y="5594866"/>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43395"/>
            <a:ext cx="80314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Tính năng của Bing Enterprise</a:t>
            </a:r>
            <a:endParaRPr lang="en-US" sz="4374" dirty="0"/>
          </a:p>
        </p:txBody>
      </p:sp>
      <p:sp>
        <p:nvSpPr>
          <p:cNvPr id="5" name="Shape 3"/>
          <p:cNvSpPr/>
          <p:nvPr/>
        </p:nvSpPr>
        <p:spPr>
          <a:xfrm>
            <a:off x="2037993" y="2582108"/>
            <a:ext cx="5166122" cy="1990963"/>
          </a:xfrm>
          <a:prstGeom prst="roundRect">
            <a:avLst>
              <a:gd name="adj" fmla="val 6696"/>
            </a:avLst>
          </a:prstGeom>
          <a:solidFill>
            <a:srgbClr val="E7EDF9"/>
          </a:solidFill>
          <a:ln/>
        </p:spPr>
      </p:sp>
      <p:sp>
        <p:nvSpPr>
          <p:cNvPr id="6" name="Text 4"/>
          <p:cNvSpPr/>
          <p:nvPr/>
        </p:nvSpPr>
        <p:spPr>
          <a:xfrm>
            <a:off x="2260163" y="2804279"/>
            <a:ext cx="262128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Tìm kiếm mạnh mẽ</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cung cấp tính năng tìm kiếm nâng cao, </a:t>
            </a:r>
            <a:r>
              <a:rPr lang="en-US" sz="1750" dirty="0" err="1">
                <a:solidFill>
                  <a:srgbClr val="15213F"/>
                </a:solidFill>
                <a:latin typeface="Roboto" pitchFamily="34" charset="0"/>
                <a:ea typeface="Roboto" pitchFamily="34" charset="-122"/>
                <a:cs typeface="Roboto" pitchFamily="34" charset="-120"/>
              </a:rPr>
              <a:t>giúp</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tìm</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kiếm</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nhanh</a:t>
            </a:r>
            <a:r>
              <a:rPr lang="en-US" sz="1750" dirty="0">
                <a:solidFill>
                  <a:srgbClr val="15213F"/>
                </a:solidFill>
                <a:latin typeface="Roboto" pitchFamily="34" charset="0"/>
                <a:ea typeface="Roboto" pitchFamily="34" charset="-122"/>
                <a:cs typeface="Roboto" pitchFamily="34" charset="-120"/>
              </a:rPr>
              <a:t> chóng và chính </a:t>
            </a:r>
            <a:r>
              <a:rPr lang="en-US" sz="1750" dirty="0" err="1">
                <a:solidFill>
                  <a:srgbClr val="15213F"/>
                </a:solidFill>
                <a:latin typeface="Roboto" pitchFamily="34" charset="0"/>
                <a:ea typeface="Roboto" pitchFamily="34" charset="-122"/>
                <a:cs typeface="Roboto" pitchFamily="34" charset="-120"/>
              </a:rPr>
              <a:t>xác</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dựa</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trên</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thuật</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toán</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của</a:t>
            </a:r>
            <a:r>
              <a:rPr lang="en-US" sz="1750" dirty="0">
                <a:solidFill>
                  <a:srgbClr val="15213F"/>
                </a:solidFill>
                <a:latin typeface="Roboto" pitchFamily="34" charset="0"/>
                <a:ea typeface="Roboto" pitchFamily="34" charset="-122"/>
                <a:cs typeface="Roboto" pitchFamily="34" charset="-120"/>
              </a:rPr>
              <a:t> ChatGPT4.</a:t>
            </a:r>
            <a:endParaRPr lang="en-US" sz="1750" dirty="0"/>
          </a:p>
        </p:txBody>
      </p:sp>
      <p:sp>
        <p:nvSpPr>
          <p:cNvPr id="8" name="Shape 6"/>
          <p:cNvSpPr/>
          <p:nvPr/>
        </p:nvSpPr>
        <p:spPr>
          <a:xfrm>
            <a:off x="7426285" y="2582108"/>
            <a:ext cx="5166122" cy="1990963"/>
          </a:xfrm>
          <a:prstGeom prst="roundRect">
            <a:avLst>
              <a:gd name="adj" fmla="val 6696"/>
            </a:avLst>
          </a:prstGeom>
          <a:solidFill>
            <a:srgbClr val="E7EDF9"/>
          </a:solidFill>
          <a:ln/>
        </p:spPr>
      </p:sp>
      <p:sp>
        <p:nvSpPr>
          <p:cNvPr id="9" name="Text 7"/>
          <p:cNvSpPr/>
          <p:nvPr/>
        </p:nvSpPr>
        <p:spPr>
          <a:xfrm>
            <a:off x="7648456" y="2804279"/>
            <a:ext cx="25679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Giao diện tùy chỉnh</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cho phép tùy chỉnh giao diện người dùng để phù hợp với những nhu cầu cụ thể </a:t>
            </a:r>
            <a:r>
              <a:rPr lang="en-US" sz="1750" dirty="0" err="1">
                <a:solidFill>
                  <a:srgbClr val="15213F"/>
                </a:solidFill>
                <a:latin typeface="Roboto" pitchFamily="34" charset="0"/>
                <a:ea typeface="Roboto" pitchFamily="34" charset="-122"/>
                <a:cs typeface="Roboto" pitchFamily="34" charset="-120"/>
              </a:rPr>
              <a:t>của</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người</a:t>
            </a:r>
            <a:r>
              <a:rPr lang="en-US" sz="1750" dirty="0">
                <a:solidFill>
                  <a:srgbClr val="15213F"/>
                </a:solidFill>
                <a:latin typeface="Roboto" pitchFamily="34" charset="0"/>
                <a:ea typeface="Roboto" pitchFamily="34" charset="-122"/>
                <a:cs typeface="Roboto" pitchFamily="34" charset="-120"/>
              </a:rPr>
              <a:t> dung/</a:t>
            </a:r>
            <a:r>
              <a:rPr lang="en-US" sz="1750" dirty="0" err="1">
                <a:solidFill>
                  <a:srgbClr val="15213F"/>
                </a:solidFill>
                <a:latin typeface="Roboto" pitchFamily="34" charset="0"/>
                <a:ea typeface="Roboto" pitchFamily="34" charset="-122"/>
                <a:cs typeface="Roboto" pitchFamily="34" charset="-120"/>
              </a:rPr>
              <a:t>doanh</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nghiệp</a:t>
            </a: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11" name="Shape 9"/>
          <p:cNvSpPr/>
          <p:nvPr/>
        </p:nvSpPr>
        <p:spPr>
          <a:xfrm>
            <a:off x="2037993" y="4795242"/>
            <a:ext cx="5166122" cy="1990963"/>
          </a:xfrm>
          <a:prstGeom prst="roundRect">
            <a:avLst>
              <a:gd name="adj" fmla="val 6696"/>
            </a:avLst>
          </a:prstGeom>
          <a:solidFill>
            <a:srgbClr val="E7EDF9"/>
          </a:solidFill>
          <a:ln/>
        </p:spPr>
      </p:sp>
      <p:sp>
        <p:nvSpPr>
          <p:cNvPr id="12" name="Text 10"/>
          <p:cNvSpPr/>
          <p:nvPr/>
        </p:nvSpPr>
        <p:spPr>
          <a:xfrm>
            <a:off x="2260163" y="5017413"/>
            <a:ext cx="3726980" cy="347186"/>
          </a:xfrm>
          <a:prstGeom prst="rect">
            <a:avLst/>
          </a:prstGeom>
          <a:noFill/>
          <a:ln/>
        </p:spPr>
        <p:txBody>
          <a:bodyPr wrap="none" rtlCol="0" anchor="t"/>
          <a:lstStyle/>
          <a:p>
            <a:pPr marL="0" indent="0">
              <a:lnSpc>
                <a:spcPts val="2734"/>
              </a:lnSpc>
              <a:buNone/>
            </a:pPr>
            <a:r>
              <a:rPr lang="en-US" sz="2187" dirty="0" err="1">
                <a:solidFill>
                  <a:srgbClr val="476FD6"/>
                </a:solidFill>
                <a:latin typeface="Roboto Slab" pitchFamily="34" charset="0"/>
                <a:ea typeface="Roboto Slab" pitchFamily="34" charset="-122"/>
                <a:cs typeface="Roboto Slab" pitchFamily="34" charset="-120"/>
              </a:rPr>
              <a:t>Bảo</a:t>
            </a:r>
            <a:r>
              <a:rPr lang="en-US" sz="2187" dirty="0">
                <a:solidFill>
                  <a:srgbClr val="476FD6"/>
                </a:solidFill>
                <a:latin typeface="Roboto Slab" pitchFamily="34" charset="0"/>
                <a:ea typeface="Roboto Slab" pitchFamily="34" charset="-122"/>
                <a:cs typeface="Roboto Slab" pitchFamily="34" charset="-120"/>
              </a:rPr>
              <a:t> </a:t>
            </a:r>
            <a:r>
              <a:rPr lang="en-US" sz="2187" dirty="0" err="1">
                <a:solidFill>
                  <a:srgbClr val="476FD6"/>
                </a:solidFill>
                <a:latin typeface="Roboto Slab" pitchFamily="34" charset="0"/>
                <a:ea typeface="Roboto Slab" pitchFamily="34" charset="-122"/>
                <a:cs typeface="Roboto Slab" pitchFamily="34" charset="-120"/>
              </a:rPr>
              <a:t>mật</a:t>
            </a:r>
            <a:r>
              <a:rPr lang="en-US" sz="2187" dirty="0">
                <a:solidFill>
                  <a:srgbClr val="476FD6"/>
                </a:solidFill>
                <a:latin typeface="Roboto Slab" pitchFamily="34" charset="0"/>
                <a:ea typeface="Roboto Slab" pitchFamily="34" charset="-122"/>
                <a:cs typeface="Roboto Slab" pitchFamily="34" charset="-120"/>
              </a:rPr>
              <a:t> </a:t>
            </a:r>
            <a:r>
              <a:rPr lang="en-US" sz="2187" dirty="0" err="1">
                <a:solidFill>
                  <a:srgbClr val="476FD6"/>
                </a:solidFill>
                <a:latin typeface="Roboto Slab" pitchFamily="34" charset="0"/>
                <a:ea typeface="Roboto Slab" pitchFamily="34" charset="-122"/>
                <a:cs typeface="Roboto Slab" pitchFamily="34" charset="-120"/>
              </a:rPr>
              <a:t>và</a:t>
            </a:r>
            <a:r>
              <a:rPr lang="en-US" sz="2187" dirty="0">
                <a:solidFill>
                  <a:srgbClr val="476FD6"/>
                </a:solidFill>
                <a:latin typeface="Roboto Slab" pitchFamily="34" charset="0"/>
                <a:ea typeface="Roboto Slab" pitchFamily="34" charset="-122"/>
                <a:cs typeface="Roboto Slab" pitchFamily="34" charset="-120"/>
              </a:rPr>
              <a:t> </a:t>
            </a:r>
            <a:r>
              <a:rPr lang="en-US" sz="2187" dirty="0" err="1">
                <a:solidFill>
                  <a:srgbClr val="476FD6"/>
                </a:solidFill>
                <a:latin typeface="Roboto Slab" pitchFamily="34" charset="0"/>
                <a:ea typeface="Roboto Slab" pitchFamily="34" charset="-122"/>
                <a:cs typeface="Roboto Slab" pitchFamily="34" charset="-120"/>
              </a:rPr>
              <a:t>quản</a:t>
            </a:r>
            <a:r>
              <a:rPr lang="en-US" sz="2187" dirty="0">
                <a:solidFill>
                  <a:srgbClr val="476FD6"/>
                </a:solidFill>
                <a:latin typeface="Roboto Slab" pitchFamily="34" charset="0"/>
                <a:ea typeface="Roboto Slab" pitchFamily="34" charset="-122"/>
                <a:cs typeface="Roboto Slab" pitchFamily="34" charset="-120"/>
              </a:rPr>
              <a:t> </a:t>
            </a:r>
            <a:r>
              <a:rPr lang="en-US" sz="2187" dirty="0" err="1">
                <a:solidFill>
                  <a:srgbClr val="476FD6"/>
                </a:solidFill>
                <a:latin typeface="Roboto Slab" pitchFamily="34" charset="0"/>
                <a:ea typeface="Roboto Slab" pitchFamily="34" charset="-122"/>
                <a:cs typeface="Roboto Slab" pitchFamily="34" charset="-120"/>
              </a:rPr>
              <a:t>lý</a:t>
            </a:r>
            <a:r>
              <a:rPr lang="en-US" sz="2187" dirty="0">
                <a:solidFill>
                  <a:srgbClr val="476FD6"/>
                </a:solidFill>
                <a:latin typeface="Roboto Slab" pitchFamily="34" charset="0"/>
                <a:ea typeface="Roboto Slab" pitchFamily="34" charset="-122"/>
                <a:cs typeface="Roboto Slab" pitchFamily="34" charset="-120"/>
              </a:rPr>
              <a:t> </a:t>
            </a:r>
            <a:r>
              <a:rPr lang="en-US" sz="2187" dirty="0" err="1">
                <a:solidFill>
                  <a:srgbClr val="476FD6"/>
                </a:solidFill>
                <a:latin typeface="Roboto Slab" pitchFamily="34" charset="0"/>
                <a:ea typeface="Roboto Slab" pitchFamily="34" charset="-122"/>
                <a:cs typeface="Roboto Slab" pitchFamily="34" charset="-120"/>
              </a:rPr>
              <a:t>dữ</a:t>
            </a:r>
            <a:r>
              <a:rPr lang="en-US" sz="2187" dirty="0">
                <a:solidFill>
                  <a:srgbClr val="476FD6"/>
                </a:solidFill>
                <a:latin typeface="Roboto Slab" pitchFamily="34" charset="0"/>
                <a:ea typeface="Roboto Slab" pitchFamily="34" charset="-122"/>
                <a:cs typeface="Roboto Slab" pitchFamily="34" charset="-120"/>
              </a:rPr>
              <a:t> </a:t>
            </a:r>
            <a:r>
              <a:rPr lang="en-US" sz="2187" dirty="0" err="1">
                <a:solidFill>
                  <a:srgbClr val="476FD6"/>
                </a:solidFill>
                <a:latin typeface="Roboto Slab" pitchFamily="34" charset="0"/>
                <a:ea typeface="Roboto Slab" pitchFamily="34" charset="-122"/>
                <a:cs typeface="Roboto Slab" pitchFamily="34" charset="-120"/>
              </a:rPr>
              <a:t>liệu</a:t>
            </a:r>
            <a:endParaRPr lang="en-US" sz="2187" dirty="0"/>
          </a:p>
        </p:txBody>
      </p:sp>
      <p:sp>
        <p:nvSpPr>
          <p:cNvPr id="13" name="Text 11"/>
          <p:cNvSpPr/>
          <p:nvPr/>
        </p:nvSpPr>
        <p:spPr>
          <a:xfrm>
            <a:off x="2260163" y="5497830"/>
            <a:ext cx="4721781"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a:t>
            </a:r>
            <a:r>
              <a:rPr lang="en-US" sz="1750" dirty="0" err="1">
                <a:solidFill>
                  <a:srgbClr val="15213F"/>
                </a:solidFill>
                <a:latin typeface="Roboto" pitchFamily="34" charset="0"/>
                <a:ea typeface="Roboto" pitchFamily="34" charset="-122"/>
                <a:cs typeface="Roboto" pitchFamily="34" charset="-120"/>
              </a:rPr>
              <a:t>cung</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cấp</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các</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tính</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năng</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bảo</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mật</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và</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quản</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lý</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nâng</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cao</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để</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giúp</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bảo</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vệ</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dữ</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liệu</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toàn</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diện</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cho</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doanh</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nghiệp</a:t>
            </a: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14" name="Shape 12"/>
          <p:cNvSpPr/>
          <p:nvPr/>
        </p:nvSpPr>
        <p:spPr>
          <a:xfrm>
            <a:off x="7426285" y="4795242"/>
            <a:ext cx="5166122" cy="1990963"/>
          </a:xfrm>
          <a:prstGeom prst="roundRect">
            <a:avLst>
              <a:gd name="adj" fmla="val 6696"/>
            </a:avLst>
          </a:prstGeom>
          <a:solidFill>
            <a:srgbClr val="E7EDF9"/>
          </a:solidFill>
          <a:ln/>
        </p:spPr>
      </p:sp>
      <p:sp>
        <p:nvSpPr>
          <p:cNvPr id="15" name="Text 13"/>
          <p:cNvSpPr/>
          <p:nvPr/>
        </p:nvSpPr>
        <p:spPr>
          <a:xfrm>
            <a:off x="7648456" y="5017413"/>
            <a:ext cx="224790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Phân tích dữ liệu</a:t>
            </a:r>
            <a:endParaRPr lang="en-US" sz="2187" dirty="0"/>
          </a:p>
        </p:txBody>
      </p:sp>
      <p:sp>
        <p:nvSpPr>
          <p:cNvPr id="16" name="Text 14"/>
          <p:cNvSpPr/>
          <p:nvPr/>
        </p:nvSpPr>
        <p:spPr>
          <a:xfrm>
            <a:off x="7648456" y="5497830"/>
            <a:ext cx="4721781"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cung cấp công cụ phân tích dữ liệu mạnh mẽ, giúp doanh nghiệp hiểu rõ hơn về xu hướng và hành vi người dùng.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60063"/>
            <a:ext cx="704850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Lợi ích của Bing Enterprise</a:t>
            </a:r>
            <a:endParaRPr lang="en-US" sz="4374" dirty="0"/>
          </a:p>
        </p:txBody>
      </p:sp>
      <p:sp>
        <p:nvSpPr>
          <p:cNvPr id="5" name="Shape 3"/>
          <p:cNvSpPr/>
          <p:nvPr/>
        </p:nvSpPr>
        <p:spPr>
          <a:xfrm>
            <a:off x="2037993" y="2772370"/>
            <a:ext cx="499943" cy="499943"/>
          </a:xfrm>
          <a:prstGeom prst="roundRect">
            <a:avLst>
              <a:gd name="adj" fmla="val 26667"/>
            </a:avLst>
          </a:prstGeom>
          <a:solidFill>
            <a:srgbClr val="E7EDF9"/>
          </a:solidFill>
          <a:ln/>
        </p:spPr>
      </p:sp>
      <p:sp>
        <p:nvSpPr>
          <p:cNvPr id="6" name="Text 4"/>
          <p:cNvSpPr/>
          <p:nvPr/>
        </p:nvSpPr>
        <p:spPr>
          <a:xfrm>
            <a:off x="2219325" y="2814042"/>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7" name="Text 5"/>
          <p:cNvSpPr/>
          <p:nvPr/>
        </p:nvSpPr>
        <p:spPr>
          <a:xfrm>
            <a:off x="2760107" y="2848689"/>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Tăng năng suất</a:t>
            </a:r>
            <a:endParaRPr lang="en-US" sz="2187" dirty="0"/>
          </a:p>
        </p:txBody>
      </p:sp>
      <p:sp>
        <p:nvSpPr>
          <p:cNvPr id="8" name="Text 6"/>
          <p:cNvSpPr/>
          <p:nvPr/>
        </p:nvSpPr>
        <p:spPr>
          <a:xfrm>
            <a:off x="2760107" y="3329107"/>
            <a:ext cx="4444008"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Với khả năng tìm kiếm thông tin nhanh chóng và chính xác, Bing Enterprise giúp tăng năng suất làm việc của nhân viên.</a:t>
            </a:r>
            <a:endParaRPr lang="en-US" sz="1750" dirty="0"/>
          </a:p>
        </p:txBody>
      </p:sp>
      <p:sp>
        <p:nvSpPr>
          <p:cNvPr id="9" name="Shape 7"/>
          <p:cNvSpPr/>
          <p:nvPr/>
        </p:nvSpPr>
        <p:spPr>
          <a:xfrm>
            <a:off x="7426285" y="2772370"/>
            <a:ext cx="499943" cy="499943"/>
          </a:xfrm>
          <a:prstGeom prst="roundRect">
            <a:avLst>
              <a:gd name="adj" fmla="val 26667"/>
            </a:avLst>
          </a:prstGeom>
          <a:solidFill>
            <a:srgbClr val="E7EDF9"/>
          </a:solidFill>
          <a:ln/>
        </p:spPr>
      </p:sp>
      <p:sp>
        <p:nvSpPr>
          <p:cNvPr id="10" name="Text 8"/>
          <p:cNvSpPr/>
          <p:nvPr/>
        </p:nvSpPr>
        <p:spPr>
          <a:xfrm>
            <a:off x="7584758" y="2814042"/>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1" name="Text 9"/>
          <p:cNvSpPr/>
          <p:nvPr/>
        </p:nvSpPr>
        <p:spPr>
          <a:xfrm>
            <a:off x="8148399" y="2848689"/>
            <a:ext cx="24155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Nâng cao hiệu quả</a:t>
            </a:r>
            <a:endParaRPr lang="en-US" sz="2187" dirty="0"/>
          </a:p>
        </p:txBody>
      </p:sp>
      <p:sp>
        <p:nvSpPr>
          <p:cNvPr id="12" name="Text 10"/>
          <p:cNvSpPr/>
          <p:nvPr/>
        </p:nvSpPr>
        <p:spPr>
          <a:xfrm>
            <a:off x="8148399" y="3329107"/>
            <a:ext cx="4444008" cy="1421606"/>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cung cấp thông tin chính xác và đáng tin cậy, giúp đưa ra quyết định hợp lý và nâng cao hiệu quả hoạt động của doanh nghiệp.</a:t>
            </a:r>
            <a:endParaRPr lang="en-US" sz="1750" dirty="0"/>
          </a:p>
        </p:txBody>
      </p:sp>
      <p:sp>
        <p:nvSpPr>
          <p:cNvPr id="13" name="Shape 11"/>
          <p:cNvSpPr/>
          <p:nvPr/>
        </p:nvSpPr>
        <p:spPr>
          <a:xfrm>
            <a:off x="2037993" y="5146477"/>
            <a:ext cx="499943" cy="499943"/>
          </a:xfrm>
          <a:prstGeom prst="roundRect">
            <a:avLst>
              <a:gd name="adj" fmla="val 26667"/>
            </a:avLst>
          </a:prstGeom>
          <a:solidFill>
            <a:srgbClr val="E7EDF9"/>
          </a:solidFill>
          <a:ln/>
        </p:spPr>
      </p:sp>
      <p:sp>
        <p:nvSpPr>
          <p:cNvPr id="14" name="Text 12"/>
          <p:cNvSpPr/>
          <p:nvPr/>
        </p:nvSpPr>
        <p:spPr>
          <a:xfrm>
            <a:off x="2196465" y="5188148"/>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5" name="Text 13"/>
          <p:cNvSpPr/>
          <p:nvPr/>
        </p:nvSpPr>
        <p:spPr>
          <a:xfrm>
            <a:off x="2760107" y="5222796"/>
            <a:ext cx="251460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Tiết kiệm thời gian</a:t>
            </a:r>
            <a:endParaRPr lang="en-US" sz="2187" dirty="0"/>
          </a:p>
        </p:txBody>
      </p:sp>
      <p:sp>
        <p:nvSpPr>
          <p:cNvPr id="16" name="Text 14"/>
          <p:cNvSpPr/>
          <p:nvPr/>
        </p:nvSpPr>
        <p:spPr>
          <a:xfrm>
            <a:off x="2760107" y="5703213"/>
            <a:ext cx="4444008"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Tìm kiếm và truy xuất thông tin nhanh chóng giúp tiết kiệm thời gian của người dùng và nâng cao khả năng đáp </a:t>
            </a:r>
            <a:r>
              <a:rPr lang="en-US" sz="1750" dirty="0" err="1">
                <a:solidFill>
                  <a:srgbClr val="15213F"/>
                </a:solidFill>
                <a:latin typeface="Roboto" pitchFamily="34" charset="0"/>
                <a:ea typeface="Roboto" pitchFamily="34" charset="-122"/>
                <a:cs typeface="Roboto" pitchFamily="34" charset="-120"/>
              </a:rPr>
              <a:t>ứng</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nhanh</a:t>
            </a:r>
            <a:r>
              <a:rPr lang="en-US" sz="1750" dirty="0">
                <a:solidFill>
                  <a:srgbClr val="15213F"/>
                </a:solidFill>
                <a:latin typeface="Roboto" pitchFamily="34" charset="0"/>
                <a:ea typeface="Roboto" pitchFamily="34" charset="-122"/>
                <a:cs typeface="Roboto" pitchFamily="34" charset="-120"/>
              </a:rPr>
              <a:t> </a:t>
            </a:r>
            <a:r>
              <a:rPr lang="en-US" sz="1750" dirty="0" err="1">
                <a:solidFill>
                  <a:srgbClr val="15213F"/>
                </a:solidFill>
                <a:latin typeface="Roboto" pitchFamily="34" charset="0"/>
                <a:ea typeface="Roboto" pitchFamily="34" charset="-122"/>
                <a:cs typeface="Roboto" pitchFamily="34" charset="-120"/>
              </a:rPr>
              <a:t>chóng</a:t>
            </a: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17" name="Shape 15"/>
          <p:cNvSpPr/>
          <p:nvPr/>
        </p:nvSpPr>
        <p:spPr>
          <a:xfrm>
            <a:off x="7426285" y="5146477"/>
            <a:ext cx="499943" cy="499943"/>
          </a:xfrm>
          <a:prstGeom prst="roundRect">
            <a:avLst>
              <a:gd name="adj" fmla="val 26667"/>
            </a:avLst>
          </a:prstGeom>
          <a:solidFill>
            <a:srgbClr val="E7EDF9"/>
          </a:solidFill>
          <a:ln/>
        </p:spPr>
      </p:sp>
      <p:sp>
        <p:nvSpPr>
          <p:cNvPr id="18" name="Text 16"/>
          <p:cNvSpPr/>
          <p:nvPr/>
        </p:nvSpPr>
        <p:spPr>
          <a:xfrm>
            <a:off x="7580948" y="5188148"/>
            <a:ext cx="19050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4</a:t>
            </a:r>
            <a:endParaRPr lang="en-US" sz="2624" dirty="0"/>
          </a:p>
        </p:txBody>
      </p:sp>
      <p:sp>
        <p:nvSpPr>
          <p:cNvPr id="19" name="Text 17"/>
          <p:cNvSpPr/>
          <p:nvPr/>
        </p:nvSpPr>
        <p:spPr>
          <a:xfrm>
            <a:off x="8148399" y="5222796"/>
            <a:ext cx="278892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Tối ưu hoá nguồn lực</a:t>
            </a:r>
            <a:endParaRPr lang="en-US" sz="2187" dirty="0"/>
          </a:p>
        </p:txBody>
      </p:sp>
      <p:sp>
        <p:nvSpPr>
          <p:cNvPr id="20" name="Text 18"/>
          <p:cNvSpPr/>
          <p:nvPr/>
        </p:nvSpPr>
        <p:spPr>
          <a:xfrm>
            <a:off x="8148399" y="5703213"/>
            <a:ext cx="4444008" cy="1066205"/>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Bing Enterprise giúp tối ưu hoá việc sử dụng nguồn lực và giảm thiểu lãng phí thông qua tìm kiếm thông tin hiệu quả.</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912138"/>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Case studies về việc sử dụng Bing Enterprise</a:t>
            </a:r>
            <a:endParaRPr lang="en-US" sz="4374" dirty="0"/>
          </a:p>
        </p:txBody>
      </p:sp>
      <p:pic>
        <p:nvPicPr>
          <p:cNvPr id="5" name="Image 0" descr="preencoded.png"/>
          <p:cNvPicPr>
            <a:picLocks noChangeAspect="1"/>
          </p:cNvPicPr>
          <p:nvPr/>
        </p:nvPicPr>
        <p:blipFill>
          <a:blip r:embed="rId3"/>
          <a:stretch>
            <a:fillRect/>
          </a:stretch>
        </p:blipFill>
        <p:spPr>
          <a:xfrm>
            <a:off x="2037993" y="2745224"/>
            <a:ext cx="3295888" cy="2036921"/>
          </a:xfrm>
          <a:prstGeom prst="rect">
            <a:avLst/>
          </a:prstGeom>
        </p:spPr>
      </p:pic>
      <p:sp>
        <p:nvSpPr>
          <p:cNvPr id="6" name="Text 3"/>
          <p:cNvSpPr/>
          <p:nvPr/>
        </p:nvSpPr>
        <p:spPr>
          <a:xfrm>
            <a:off x="2037993" y="5059799"/>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Doanh nghiệp A</a:t>
            </a:r>
            <a:endParaRPr lang="en-US" sz="2187" dirty="0"/>
          </a:p>
        </p:txBody>
      </p:sp>
      <p:sp>
        <p:nvSpPr>
          <p:cNvPr id="7" name="Text 4"/>
          <p:cNvSpPr/>
          <p:nvPr/>
        </p:nvSpPr>
        <p:spPr>
          <a:xfrm>
            <a:off x="2037993" y="5540216"/>
            <a:ext cx="3295888"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Doanh nghiệp A đã triển khai Bing Enterprise và đã quan sát thấy sự gia tăng vượt trội về năng suất làm việc và hiệu quả hoạt động.</a:t>
            </a:r>
            <a:endParaRPr lang="en-US" sz="1750" dirty="0"/>
          </a:p>
        </p:txBody>
      </p:sp>
      <p:pic>
        <p:nvPicPr>
          <p:cNvPr id="8" name="Image 1" descr="preencoded.png"/>
          <p:cNvPicPr>
            <a:picLocks noChangeAspect="1"/>
          </p:cNvPicPr>
          <p:nvPr/>
        </p:nvPicPr>
        <p:blipFill>
          <a:blip r:embed="rId4"/>
          <a:stretch>
            <a:fillRect/>
          </a:stretch>
        </p:blipFill>
        <p:spPr>
          <a:xfrm>
            <a:off x="5667137" y="2745224"/>
            <a:ext cx="3296007" cy="2037040"/>
          </a:xfrm>
          <a:prstGeom prst="rect">
            <a:avLst/>
          </a:prstGeom>
        </p:spPr>
      </p:pic>
      <p:sp>
        <p:nvSpPr>
          <p:cNvPr id="9" name="Text 5"/>
          <p:cNvSpPr/>
          <p:nvPr/>
        </p:nvSpPr>
        <p:spPr>
          <a:xfrm>
            <a:off x="5667137" y="5059918"/>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Doanh nghiệp B</a:t>
            </a:r>
            <a:endParaRPr lang="en-US" sz="2187" dirty="0"/>
          </a:p>
        </p:txBody>
      </p:sp>
      <p:sp>
        <p:nvSpPr>
          <p:cNvPr id="10" name="Text 6"/>
          <p:cNvSpPr/>
          <p:nvPr/>
        </p:nvSpPr>
        <p:spPr>
          <a:xfrm>
            <a:off x="5667137" y="5540335"/>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Triển khai Bing Enterprise đã giúp doanh nghiệp B cải thiện khả năng tương tác và sự hợp tác trong tổ chức.</a:t>
            </a:r>
            <a:endParaRPr lang="en-US" sz="1750" dirty="0"/>
          </a:p>
        </p:txBody>
      </p:sp>
      <p:pic>
        <p:nvPicPr>
          <p:cNvPr id="11" name="Image 2" descr="preencoded.png"/>
          <p:cNvPicPr>
            <a:picLocks noChangeAspect="1"/>
          </p:cNvPicPr>
          <p:nvPr/>
        </p:nvPicPr>
        <p:blipFill>
          <a:blip r:embed="rId5"/>
          <a:stretch>
            <a:fillRect/>
          </a:stretch>
        </p:blipFill>
        <p:spPr>
          <a:xfrm>
            <a:off x="9296400" y="2745224"/>
            <a:ext cx="3296007" cy="2037040"/>
          </a:xfrm>
          <a:prstGeom prst="rect">
            <a:avLst/>
          </a:prstGeom>
        </p:spPr>
      </p:pic>
      <p:sp>
        <p:nvSpPr>
          <p:cNvPr id="12" name="Text 7"/>
          <p:cNvSpPr/>
          <p:nvPr/>
        </p:nvSpPr>
        <p:spPr>
          <a:xfrm>
            <a:off x="9296400" y="5059918"/>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Doanh nghiệp C</a:t>
            </a:r>
            <a:endParaRPr lang="en-US" sz="2187" dirty="0"/>
          </a:p>
        </p:txBody>
      </p:sp>
      <p:sp>
        <p:nvSpPr>
          <p:cNvPr id="13" name="Text 8"/>
          <p:cNvSpPr/>
          <p:nvPr/>
        </p:nvSpPr>
        <p:spPr>
          <a:xfrm>
            <a:off x="9296400" y="5540335"/>
            <a:ext cx="3296007"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Bing Enterprise đã giúp doanh nghiệp C nâng cao sự hài lòng của khách hàng thông qua việc cung cấp thông tin chính xác và đáng tin cậy.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250372"/>
            <a:ext cx="14630400" cy="8229600"/>
          </a:xfrm>
          <a:prstGeom prst="rect">
            <a:avLst/>
          </a:prstGeom>
          <a:solidFill>
            <a:srgbClr val="EDF1F8"/>
          </a:solidFill>
          <a:ln/>
        </p:spPr>
      </p:sp>
      <p:sp>
        <p:nvSpPr>
          <p:cNvPr id="4" name="Text 2"/>
          <p:cNvSpPr/>
          <p:nvPr/>
        </p:nvSpPr>
        <p:spPr>
          <a:xfrm>
            <a:off x="2037993" y="1493256"/>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 sánh Bing Enterprise </a:t>
            </a:r>
            <a:r>
              <a:rPr lang="en-US" sz="4374" dirty="0" err="1">
                <a:solidFill>
                  <a:srgbClr val="476FD6"/>
                </a:solidFill>
                <a:latin typeface="Roboto Slab" pitchFamily="34" charset="0"/>
                <a:ea typeface="Roboto Slab" pitchFamily="34" charset="-122"/>
                <a:cs typeface="Roboto Slab" pitchFamily="34" charset="-120"/>
              </a:rPr>
              <a:t>với</a:t>
            </a:r>
            <a:r>
              <a:rPr lang="en-US" sz="4374" dirty="0">
                <a:solidFill>
                  <a:srgbClr val="476FD6"/>
                </a:solidFill>
                <a:latin typeface="Roboto Slab" pitchFamily="34" charset="0"/>
                <a:ea typeface="Roboto Slab" pitchFamily="34" charset="-122"/>
                <a:cs typeface="Roboto Slab" pitchFamily="34" charset="-120"/>
              </a:rPr>
              <a:t> </a:t>
            </a:r>
            <a:r>
              <a:rPr lang="en-US" sz="4374" dirty="0" err="1">
                <a:solidFill>
                  <a:srgbClr val="476FD6"/>
                </a:solidFill>
                <a:latin typeface="Roboto Slab" pitchFamily="34" charset="0"/>
                <a:ea typeface="Roboto Slab" pitchFamily="34" charset="-122"/>
                <a:cs typeface="Roboto Slab" pitchFamily="34" charset="-120"/>
              </a:rPr>
              <a:t>công</a:t>
            </a:r>
            <a:r>
              <a:rPr lang="en-US" sz="4374" dirty="0">
                <a:solidFill>
                  <a:srgbClr val="476FD6"/>
                </a:solidFill>
                <a:latin typeface="Roboto Slab" pitchFamily="34" charset="0"/>
                <a:ea typeface="Roboto Slab" pitchFamily="34" charset="-122"/>
                <a:cs typeface="Roboto Slab" pitchFamily="34" charset="-120"/>
              </a:rPr>
              <a:t> </a:t>
            </a:r>
            <a:r>
              <a:rPr lang="en-US" sz="4374" dirty="0" err="1">
                <a:solidFill>
                  <a:srgbClr val="476FD6"/>
                </a:solidFill>
                <a:latin typeface="Roboto Slab" pitchFamily="34" charset="0"/>
                <a:ea typeface="Roboto Slab" pitchFamily="34" charset="-122"/>
                <a:cs typeface="Roboto Slab" pitchFamily="34" charset="-120"/>
              </a:rPr>
              <a:t>cụ</a:t>
            </a:r>
            <a:r>
              <a:rPr lang="en-US" sz="4374" dirty="0">
                <a:solidFill>
                  <a:srgbClr val="476FD6"/>
                </a:solidFill>
                <a:latin typeface="Roboto Slab" pitchFamily="34" charset="0"/>
                <a:ea typeface="Roboto Slab" pitchFamily="34" charset="-122"/>
                <a:cs typeface="Roboto Slab" pitchFamily="34" charset="-120"/>
              </a:rPr>
              <a:t> </a:t>
            </a:r>
            <a:r>
              <a:rPr lang="en-US" sz="4374" dirty="0" err="1">
                <a:solidFill>
                  <a:srgbClr val="476FD6"/>
                </a:solidFill>
                <a:latin typeface="Roboto Slab" pitchFamily="34" charset="0"/>
                <a:ea typeface="Roboto Slab" pitchFamily="34" charset="-122"/>
                <a:cs typeface="Roboto Slab" pitchFamily="34" charset="-120"/>
              </a:rPr>
              <a:t>tìm</a:t>
            </a:r>
            <a:r>
              <a:rPr lang="en-US" sz="4374" dirty="0">
                <a:solidFill>
                  <a:srgbClr val="476FD6"/>
                </a:solidFill>
                <a:latin typeface="Roboto Slab" pitchFamily="34" charset="0"/>
                <a:ea typeface="Roboto Slab" pitchFamily="34" charset="-122"/>
                <a:cs typeface="Roboto Slab" pitchFamily="34" charset="-120"/>
              </a:rPr>
              <a:t> </a:t>
            </a:r>
            <a:r>
              <a:rPr lang="en-US" sz="4374" dirty="0" err="1">
                <a:solidFill>
                  <a:srgbClr val="476FD6"/>
                </a:solidFill>
                <a:latin typeface="Roboto Slab" pitchFamily="34" charset="0"/>
                <a:ea typeface="Roboto Slab" pitchFamily="34" charset="-122"/>
                <a:cs typeface="Roboto Slab" pitchFamily="34" charset="-120"/>
              </a:rPr>
              <a:t>kiếm</a:t>
            </a:r>
            <a:r>
              <a:rPr lang="en-US" sz="4374" dirty="0">
                <a:solidFill>
                  <a:srgbClr val="476FD6"/>
                </a:solidFill>
                <a:latin typeface="Roboto Slab" pitchFamily="34" charset="0"/>
                <a:ea typeface="Roboto Slab" pitchFamily="34" charset="-122"/>
                <a:cs typeface="Roboto Slab" pitchFamily="34" charset="-120"/>
              </a:rPr>
              <a:t> </a:t>
            </a:r>
            <a:r>
              <a:rPr lang="en-US" sz="4374" dirty="0" err="1">
                <a:solidFill>
                  <a:srgbClr val="476FD6"/>
                </a:solidFill>
                <a:latin typeface="Roboto Slab" pitchFamily="34" charset="0"/>
                <a:ea typeface="Roboto Slab" pitchFamily="34" charset="-122"/>
                <a:cs typeface="Roboto Slab" pitchFamily="34" charset="-120"/>
              </a:rPr>
              <a:t>khác</a:t>
            </a:r>
            <a:endParaRPr lang="en-US" sz="4374" dirty="0"/>
          </a:p>
        </p:txBody>
      </p:sp>
      <p:sp>
        <p:nvSpPr>
          <p:cNvPr id="17" name="Text 15"/>
          <p:cNvSpPr/>
          <p:nvPr/>
        </p:nvSpPr>
        <p:spPr>
          <a:xfrm>
            <a:off x="7541300" y="5031343"/>
            <a:ext cx="2186583" cy="355402"/>
          </a:xfrm>
          <a:prstGeom prst="rect">
            <a:avLst/>
          </a:prstGeom>
          <a:noFill/>
          <a:ln/>
        </p:spPr>
        <p:txBody>
          <a:bodyPr wrap="none" rtlCol="0" anchor="t"/>
          <a:lstStyle/>
          <a:p>
            <a:pPr marL="0" indent="0">
              <a:lnSpc>
                <a:spcPts val="2799"/>
              </a:lnSpc>
              <a:buNone/>
            </a:pPr>
            <a:endParaRPr lang="en-US" sz="1750" dirty="0"/>
          </a:p>
        </p:txBody>
      </p:sp>
      <p:sp>
        <p:nvSpPr>
          <p:cNvPr id="21" name="Text 19"/>
          <p:cNvSpPr/>
          <p:nvPr/>
        </p:nvSpPr>
        <p:spPr>
          <a:xfrm>
            <a:off x="7541300" y="5668447"/>
            <a:ext cx="2186583" cy="355402"/>
          </a:xfrm>
          <a:prstGeom prst="rect">
            <a:avLst/>
          </a:prstGeom>
          <a:noFill/>
          <a:ln/>
        </p:spPr>
        <p:txBody>
          <a:bodyPr wrap="none" rtlCol="0" anchor="t"/>
          <a:lstStyle/>
          <a:p>
            <a:pPr marL="0" indent="0">
              <a:lnSpc>
                <a:spcPts val="2799"/>
              </a:lnSpc>
              <a:buNone/>
            </a:pPr>
            <a:endParaRPr lang="en-US" sz="1750" dirty="0"/>
          </a:p>
        </p:txBody>
      </p:sp>
      <p:sp>
        <p:nvSpPr>
          <p:cNvPr id="22" name="Text 20"/>
          <p:cNvSpPr/>
          <p:nvPr/>
        </p:nvSpPr>
        <p:spPr>
          <a:xfrm>
            <a:off x="10179844" y="5668447"/>
            <a:ext cx="2190393" cy="355402"/>
          </a:xfrm>
          <a:prstGeom prst="rect">
            <a:avLst/>
          </a:prstGeom>
          <a:noFill/>
          <a:ln/>
        </p:spPr>
        <p:txBody>
          <a:bodyPr wrap="none" rtlCol="0" anchor="t"/>
          <a:lstStyle/>
          <a:p>
            <a:pPr marL="0" indent="0">
              <a:lnSpc>
                <a:spcPts val="2799"/>
              </a:lnSpc>
              <a:buNone/>
            </a:pPr>
            <a:endParaRPr lang="en-US" sz="1750" dirty="0"/>
          </a:p>
        </p:txBody>
      </p:sp>
      <p:sp>
        <p:nvSpPr>
          <p:cNvPr id="27" name="Text 25"/>
          <p:cNvSpPr/>
          <p:nvPr/>
        </p:nvSpPr>
        <p:spPr>
          <a:xfrm>
            <a:off x="10179844" y="6305550"/>
            <a:ext cx="2190393" cy="355402"/>
          </a:xfrm>
          <a:prstGeom prst="rect">
            <a:avLst/>
          </a:prstGeom>
          <a:noFill/>
          <a:ln/>
        </p:spPr>
        <p:txBody>
          <a:bodyPr wrap="none" rtlCol="0" anchor="t"/>
          <a:lstStyle/>
          <a:p>
            <a:pPr marL="0" indent="0">
              <a:lnSpc>
                <a:spcPts val="2799"/>
              </a:lnSpc>
              <a:buNone/>
            </a:pPr>
            <a:endParaRPr lang="en-US" sz="1750" dirty="0"/>
          </a:p>
        </p:txBody>
      </p:sp>
      <p:pic>
        <p:nvPicPr>
          <p:cNvPr id="32" name="Picture 31">
            <a:extLst>
              <a:ext uri="{FF2B5EF4-FFF2-40B4-BE49-F238E27FC236}">
                <a16:creationId xmlns:a16="http://schemas.microsoft.com/office/drawing/2014/main" id="{ACD9BDF9-A695-4316-818C-B1BDC320101B}"/>
              </a:ext>
            </a:extLst>
          </p:cNvPr>
          <p:cNvPicPr>
            <a:picLocks noChangeAspect="1"/>
          </p:cNvPicPr>
          <p:nvPr/>
        </p:nvPicPr>
        <p:blipFill>
          <a:blip r:embed="rId3"/>
          <a:stretch>
            <a:fillRect/>
          </a:stretch>
        </p:blipFill>
        <p:spPr>
          <a:xfrm>
            <a:off x="2858064" y="3046748"/>
            <a:ext cx="8914272" cy="46799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12589"/>
            <a:ext cx="880872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Áp dụng Bing Enterprise hiệu quả</a:t>
            </a:r>
            <a:endParaRPr lang="en-US" sz="4374" dirty="0"/>
          </a:p>
        </p:txBody>
      </p:sp>
      <p:sp>
        <p:nvSpPr>
          <p:cNvPr id="6" name="Shape 3"/>
          <p:cNvSpPr/>
          <p:nvPr/>
        </p:nvSpPr>
        <p:spPr>
          <a:xfrm>
            <a:off x="4801910" y="1740218"/>
            <a:ext cx="44410" cy="5776793"/>
          </a:xfrm>
          <a:prstGeom prst="rect">
            <a:avLst/>
          </a:prstGeom>
          <a:solidFill>
            <a:srgbClr val="E7EDF9"/>
          </a:solidFill>
          <a:ln/>
        </p:spPr>
      </p:sp>
      <p:sp>
        <p:nvSpPr>
          <p:cNvPr id="7" name="Shape 4"/>
          <p:cNvSpPr/>
          <p:nvPr/>
        </p:nvSpPr>
        <p:spPr>
          <a:xfrm>
            <a:off x="5074027" y="2141518"/>
            <a:ext cx="777597" cy="44410"/>
          </a:xfrm>
          <a:prstGeom prst="rect">
            <a:avLst/>
          </a:prstGeom>
          <a:solidFill>
            <a:srgbClr val="E7EDF9"/>
          </a:solidFill>
          <a:ln/>
        </p:spPr>
      </p:sp>
      <p:sp>
        <p:nvSpPr>
          <p:cNvPr id="8" name="Shape 5"/>
          <p:cNvSpPr/>
          <p:nvPr/>
        </p:nvSpPr>
        <p:spPr>
          <a:xfrm>
            <a:off x="4574084" y="1913811"/>
            <a:ext cx="499943" cy="499943"/>
          </a:xfrm>
          <a:prstGeom prst="roundRect">
            <a:avLst>
              <a:gd name="adj" fmla="val 26667"/>
            </a:avLst>
          </a:prstGeom>
          <a:solidFill>
            <a:srgbClr val="E7EDF9"/>
          </a:solidFill>
          <a:ln/>
        </p:spPr>
      </p:sp>
      <p:sp>
        <p:nvSpPr>
          <p:cNvPr id="9" name="Text 6"/>
          <p:cNvSpPr/>
          <p:nvPr/>
        </p:nvSpPr>
        <p:spPr>
          <a:xfrm>
            <a:off x="4755416" y="1955483"/>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7"/>
          <p:cNvSpPr/>
          <p:nvPr/>
        </p:nvSpPr>
        <p:spPr>
          <a:xfrm>
            <a:off x="6046113" y="1962388"/>
            <a:ext cx="419862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Tìm hiểu nhu cầu doanh nghiệp</a:t>
            </a:r>
            <a:endParaRPr lang="en-US" sz="2187" dirty="0"/>
          </a:p>
        </p:txBody>
      </p:sp>
      <p:sp>
        <p:nvSpPr>
          <p:cNvPr id="11" name="Text 8"/>
          <p:cNvSpPr/>
          <p:nvPr/>
        </p:nvSpPr>
        <p:spPr>
          <a:xfrm>
            <a:off x="6046113" y="2442805"/>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Để sử dụng Bing Enterprise hiệu quả, cần hiểu rõ nhu cầu tìm kiếm thông tin của doanh nghiệp và người dùng.</a:t>
            </a:r>
            <a:endParaRPr lang="en-US" sz="1750" dirty="0"/>
          </a:p>
        </p:txBody>
      </p:sp>
      <p:sp>
        <p:nvSpPr>
          <p:cNvPr id="12" name="Shape 9"/>
          <p:cNvSpPr/>
          <p:nvPr/>
        </p:nvSpPr>
        <p:spPr>
          <a:xfrm>
            <a:off x="5074027" y="4141172"/>
            <a:ext cx="777597" cy="44410"/>
          </a:xfrm>
          <a:prstGeom prst="rect">
            <a:avLst/>
          </a:prstGeom>
          <a:solidFill>
            <a:srgbClr val="E7EDF9"/>
          </a:solidFill>
          <a:ln/>
        </p:spPr>
      </p:sp>
      <p:sp>
        <p:nvSpPr>
          <p:cNvPr id="13" name="Shape 10"/>
          <p:cNvSpPr/>
          <p:nvPr/>
        </p:nvSpPr>
        <p:spPr>
          <a:xfrm>
            <a:off x="4574084" y="3913465"/>
            <a:ext cx="499943" cy="499943"/>
          </a:xfrm>
          <a:prstGeom prst="roundRect">
            <a:avLst>
              <a:gd name="adj" fmla="val 26667"/>
            </a:avLst>
          </a:prstGeom>
          <a:solidFill>
            <a:srgbClr val="E7EDF9"/>
          </a:solidFill>
          <a:ln/>
        </p:spPr>
      </p:sp>
      <p:sp>
        <p:nvSpPr>
          <p:cNvPr id="14" name="Text 11"/>
          <p:cNvSpPr/>
          <p:nvPr/>
        </p:nvSpPr>
        <p:spPr>
          <a:xfrm>
            <a:off x="4732556" y="3955137"/>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5" name="Text 12"/>
          <p:cNvSpPr/>
          <p:nvPr/>
        </p:nvSpPr>
        <p:spPr>
          <a:xfrm>
            <a:off x="6046113" y="3962043"/>
            <a:ext cx="330708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Thông báo và huấn luyện</a:t>
            </a:r>
            <a:endParaRPr lang="en-US" sz="2187" dirty="0"/>
          </a:p>
        </p:txBody>
      </p:sp>
      <p:sp>
        <p:nvSpPr>
          <p:cNvPr id="16" name="Text 13"/>
          <p:cNvSpPr/>
          <p:nvPr/>
        </p:nvSpPr>
        <p:spPr>
          <a:xfrm>
            <a:off x="6046113" y="4442460"/>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Thông báo cho nhân viên về việc triển khai Bing Enterprise và cung cấp huấn luyện để họ có thể sử dụng công cụ một cách hiệu quả.</a:t>
            </a:r>
            <a:endParaRPr lang="en-US" sz="1750" dirty="0"/>
          </a:p>
        </p:txBody>
      </p:sp>
      <p:sp>
        <p:nvSpPr>
          <p:cNvPr id="17" name="Shape 14"/>
          <p:cNvSpPr/>
          <p:nvPr/>
        </p:nvSpPr>
        <p:spPr>
          <a:xfrm>
            <a:off x="5074027" y="6140827"/>
            <a:ext cx="777597" cy="44410"/>
          </a:xfrm>
          <a:prstGeom prst="rect">
            <a:avLst/>
          </a:prstGeom>
          <a:solidFill>
            <a:srgbClr val="E7EDF9"/>
          </a:solidFill>
          <a:ln/>
        </p:spPr>
      </p:sp>
      <p:sp>
        <p:nvSpPr>
          <p:cNvPr id="18" name="Shape 15"/>
          <p:cNvSpPr/>
          <p:nvPr/>
        </p:nvSpPr>
        <p:spPr>
          <a:xfrm>
            <a:off x="4574084" y="5913120"/>
            <a:ext cx="499943" cy="499943"/>
          </a:xfrm>
          <a:prstGeom prst="roundRect">
            <a:avLst>
              <a:gd name="adj" fmla="val 26667"/>
            </a:avLst>
          </a:prstGeom>
          <a:solidFill>
            <a:srgbClr val="E7EDF9"/>
          </a:solidFill>
          <a:ln/>
        </p:spPr>
      </p:sp>
      <p:sp>
        <p:nvSpPr>
          <p:cNvPr id="19" name="Text 16"/>
          <p:cNvSpPr/>
          <p:nvPr/>
        </p:nvSpPr>
        <p:spPr>
          <a:xfrm>
            <a:off x="4732556" y="5954792"/>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20" name="Text 17"/>
          <p:cNvSpPr/>
          <p:nvPr/>
        </p:nvSpPr>
        <p:spPr>
          <a:xfrm>
            <a:off x="6046113" y="5961698"/>
            <a:ext cx="275082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Theo dõi và đánh giá</a:t>
            </a:r>
            <a:endParaRPr lang="en-US" sz="2187" dirty="0"/>
          </a:p>
        </p:txBody>
      </p:sp>
      <p:sp>
        <p:nvSpPr>
          <p:cNvPr id="21" name="Text 18"/>
          <p:cNvSpPr/>
          <p:nvPr/>
        </p:nvSpPr>
        <p:spPr>
          <a:xfrm>
            <a:off x="6046113" y="6442115"/>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Tiến hành theo dõi và đánh giá quá trình sử dụng Bing Enterprise để cải thiện và tối ưu hoá.</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p:cNvPicPr>
            <a:picLocks noChangeAspect="1"/>
          </p:cNvPicPr>
          <p:nvPr/>
        </p:nvPicPr>
        <p:blipFill rotWithShape="1">
          <a:blip r:embed="rId3"/>
          <a:srcRect l="4927" t="13699" r="4927" b="41394"/>
          <a:stretch/>
        </p:blipFill>
        <p:spPr>
          <a:xfrm>
            <a:off x="0" y="0"/>
            <a:ext cx="14630400" cy="4099560"/>
          </a:xfrm>
          <a:prstGeom prst="rect">
            <a:avLst/>
          </a:prstGeom>
        </p:spPr>
      </p:pic>
      <p:sp>
        <p:nvSpPr>
          <p:cNvPr id="5" name="Text 2"/>
          <p:cNvSpPr/>
          <p:nvPr/>
        </p:nvSpPr>
        <p:spPr>
          <a:xfrm>
            <a:off x="2037993" y="4287083"/>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Giới thiệu về Microsoft Copilot và tính năng của nó</a:t>
            </a:r>
            <a:endParaRPr lang="en-US" sz="4374" dirty="0"/>
          </a:p>
        </p:txBody>
      </p:sp>
      <p:sp>
        <p:nvSpPr>
          <p:cNvPr id="6" name="Text 3"/>
          <p:cNvSpPr/>
          <p:nvPr/>
        </p:nvSpPr>
        <p:spPr>
          <a:xfrm>
            <a:off x="2037993" y="6009084"/>
            <a:ext cx="10554414"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Microsoft Copilot là một tính năng mạnh mẽ tích hợp trong Bing Enterprise, cung cấp cho người dùng các gợi ý tìm kiếm thông minh và hiệu quả.</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368034"/>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 sánh Bing Enterprise và Microsoft Copilot</a:t>
            </a:r>
            <a:endParaRPr lang="en-US" sz="4374" dirty="0"/>
          </a:p>
        </p:txBody>
      </p:sp>
      <p:sp>
        <p:nvSpPr>
          <p:cNvPr id="5" name="Text 3"/>
          <p:cNvSpPr/>
          <p:nvPr/>
        </p:nvSpPr>
        <p:spPr>
          <a:xfrm>
            <a:off x="2037993" y="4312206"/>
            <a:ext cx="2666286"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Bing Enterprise</a:t>
            </a:r>
            <a:endParaRPr lang="en-US" sz="2624" dirty="0"/>
          </a:p>
        </p:txBody>
      </p:sp>
      <p:sp>
        <p:nvSpPr>
          <p:cNvPr id="6" name="Text 4"/>
          <p:cNvSpPr/>
          <p:nvPr/>
        </p:nvSpPr>
        <p:spPr>
          <a:xfrm>
            <a:off x="2037993" y="4950857"/>
            <a:ext cx="5006221" cy="288685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Giải pháp tìm kiếm phân loại hàng đầu cho doanh nghiệp.</a:t>
            </a:r>
            <a:endParaRPr lang="en-US" sz="1750" dirty="0"/>
          </a:p>
        </p:txBody>
      </p:sp>
      <p:sp>
        <p:nvSpPr>
          <p:cNvPr id="7" name="Text 5"/>
          <p:cNvSpPr/>
          <p:nvPr/>
        </p:nvSpPr>
        <p:spPr>
          <a:xfrm>
            <a:off x="7593806" y="4312206"/>
            <a:ext cx="2705100" cy="416481"/>
          </a:xfrm>
          <a:prstGeom prst="rect">
            <a:avLst/>
          </a:prstGeom>
          <a:noFill/>
          <a:ln/>
        </p:spPr>
        <p:txBody>
          <a:bodyPr wrap="none" rtlCol="0" anchor="t"/>
          <a:lstStyle/>
          <a:p>
            <a:pPr marL="0" indent="0">
              <a:lnSpc>
                <a:spcPts val="3281"/>
              </a:lnSpc>
              <a:buNone/>
            </a:pPr>
            <a:r>
              <a:rPr lang="en-US" sz="2624" dirty="0">
                <a:solidFill>
                  <a:srgbClr val="476FD6"/>
                </a:solidFill>
                <a:latin typeface="Roboto Slab" pitchFamily="34" charset="0"/>
                <a:ea typeface="Roboto Slab" pitchFamily="34" charset="-122"/>
                <a:cs typeface="Roboto Slab" pitchFamily="34" charset="-120"/>
              </a:rPr>
              <a:t>Microsoft Copilot</a:t>
            </a:r>
            <a:endParaRPr lang="en-US" sz="2624" dirty="0"/>
          </a:p>
        </p:txBody>
      </p:sp>
      <p:sp>
        <p:nvSpPr>
          <p:cNvPr id="8" name="Text 6"/>
          <p:cNvSpPr/>
          <p:nvPr/>
        </p:nvSpPr>
        <p:spPr>
          <a:xfrm>
            <a:off x="7593806" y="4950857"/>
            <a:ext cx="5006221" cy="288685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Tính năng gợi ý tìm kiếm thông minh tích hợp trong Bing Enterprise.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659</Words>
  <Application>Microsoft Macintosh PowerPoint</Application>
  <PresentationFormat>Custom</PresentationFormat>
  <Paragraphs>60</Paragraphs>
  <Slides>10</Slides>
  <Notes>9</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5</cp:revision>
  <dcterms:created xsi:type="dcterms:W3CDTF">2023-12-10T08:37:55Z</dcterms:created>
  <dcterms:modified xsi:type="dcterms:W3CDTF">2023-12-10T10:18:08Z</dcterms:modified>
</cp:coreProperties>
</file>